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595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94" y="418782"/>
            <a:ext cx="10494010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8195" y="2106167"/>
            <a:ext cx="5741670" cy="33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422" y="4591050"/>
            <a:ext cx="2613978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pc="-60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Monissa Mahesh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75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202</a:t>
            </a:r>
            <a:r>
              <a:rPr lang="en-IN" spc="80" dirty="0">
                <a:solidFill>
                  <a:srgbClr val="E7E6E6"/>
                </a:solidFill>
                <a:latin typeface="Microsoft Sans Serif"/>
                <a:cs typeface="Microsoft Sans Serif"/>
              </a:rPr>
              <a:t>3</a:t>
            </a:r>
            <a:r>
              <a:rPr sz="1800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-</a:t>
            </a:r>
            <a:r>
              <a:rPr lang="en-IN" spc="75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02</a:t>
            </a:r>
            <a:r>
              <a:rPr sz="1800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-</a:t>
            </a:r>
            <a:r>
              <a:rPr sz="1800" spc="75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2</a:t>
            </a:r>
            <a:r>
              <a:rPr lang="en-IN" sz="1800" spc="75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3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000" y="675640"/>
            <a:ext cx="2105660" cy="6299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94" y="1808479"/>
            <a:ext cx="3716020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034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downloaded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94" y="571753"/>
            <a:ext cx="52558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35" dirty="0"/>
              <a:t> </a:t>
            </a:r>
            <a:r>
              <a:rPr dirty="0"/>
              <a:t>-</a:t>
            </a:r>
            <a:r>
              <a:rPr spc="110" dirty="0"/>
              <a:t> </a:t>
            </a:r>
            <a:r>
              <a:rPr spc="-120" dirty="0"/>
              <a:t>Scraping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44080" y="1775447"/>
            <a:ext cx="2791714" cy="10823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74356" y="2015807"/>
            <a:ext cx="193992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060"/>
              </a:lnSpc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7080" y="2893021"/>
              <a:ext cx="503186" cy="4244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4080" y="3352787"/>
              <a:ext cx="2791714" cy="108230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354189" y="3470909"/>
            <a:ext cx="257556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Extract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7080" y="4470362"/>
              <a:ext cx="503186" cy="4244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4080" y="4932680"/>
              <a:ext cx="2791714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8890" algn="ctr">
              <a:lnSpc>
                <a:spcPct val="90300"/>
              </a:lnSpc>
              <a:spcBef>
                <a:spcPts val="309"/>
              </a:spcBef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parsing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8555355" cy="182181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173355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Initially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 on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510"/>
              </a:lnSpc>
              <a:spcBef>
                <a:spcPts val="7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summaries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1280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0" dirty="0"/>
              <a:t> </a:t>
            </a:r>
            <a:r>
              <a:rPr spc="-90" dirty="0"/>
              <a:t>Wrangling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6180" y="3881120"/>
            <a:ext cx="2164334" cy="131089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21204" y="4323778"/>
            <a:ext cx="49212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33140" y="4257040"/>
            <a:ext cx="482866" cy="5590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73220" y="3881120"/>
            <a:ext cx="2166874" cy="13108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38065" y="4323778"/>
            <a:ext cx="184150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Summarizations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22719" y="4257040"/>
            <a:ext cx="482866" cy="55905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2800" y="3881120"/>
            <a:ext cx="2164333" cy="131089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78700" y="4016692"/>
            <a:ext cx="1737360" cy="9766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905" algn="ctr">
              <a:lnSpc>
                <a:spcPts val="2420"/>
              </a:lnSpc>
              <a:spcBef>
                <a:spcPts val="365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Creation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Landing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97060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6743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scatterplots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barplots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pair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3429000"/>
            <a:ext cx="9441180" cy="23825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63054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20" dirty="0"/>
              <a:t>Data</a:t>
            </a:r>
            <a:r>
              <a:rPr spc="135" dirty="0"/>
              <a:t> </a:t>
            </a:r>
            <a:r>
              <a:rPr spc="-75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343067"/>
            <a:ext cx="10532745" cy="500824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Top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'CCA’;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achieved;</a:t>
            </a:r>
            <a:endParaRPr sz="1800">
              <a:latin typeface="Microsoft Sans Serif"/>
              <a:cs typeface="Microsoft Sans Serif"/>
            </a:endParaRPr>
          </a:p>
          <a:p>
            <a:pPr marL="698500" marR="107315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2015;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35"/>
              </a:lnSpc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2017-03-20.</a:t>
            </a:r>
            <a:endParaRPr sz="1800">
              <a:latin typeface="Microsoft Sans Serif"/>
              <a:cs typeface="Microsoft Sans Serif"/>
            </a:endParaRPr>
          </a:p>
          <a:p>
            <a:pPr marL="10275570">
              <a:lnSpc>
                <a:spcPts val="1795"/>
              </a:lnSpc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8352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95" dirty="0"/>
              <a:t> </a:t>
            </a:r>
            <a:r>
              <a:rPr spc="5" dirty="0"/>
              <a:t>with</a:t>
            </a:r>
            <a:r>
              <a:rPr spc="95" dirty="0"/>
              <a:t> </a:t>
            </a:r>
            <a:r>
              <a:rPr spc="-325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1649793"/>
            <a:ext cx="10246360" cy="26936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6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endParaRPr sz="26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ts val="206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highlighted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coordinates,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60"/>
              </a:lnSpc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Center;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ts val="205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indicates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events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coordinate,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site;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50"/>
              </a:lnSpc>
            </a:pP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14</a:t>
            </a:fld>
            <a:endParaRPr spc="7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73501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175" dirty="0"/>
              <a:t>an</a:t>
            </a:r>
            <a:r>
              <a:rPr spc="110" dirty="0"/>
              <a:t> </a:t>
            </a:r>
            <a:r>
              <a:rPr spc="-80" dirty="0"/>
              <a:t>Interactive</a:t>
            </a:r>
            <a:r>
              <a:rPr spc="120" dirty="0"/>
              <a:t> </a:t>
            </a:r>
            <a:r>
              <a:rPr spc="-145" dirty="0"/>
              <a:t>Map</a:t>
            </a:r>
            <a:r>
              <a:rPr spc="125" dirty="0"/>
              <a:t> </a:t>
            </a:r>
            <a:r>
              <a:rPr spc="5" dirty="0"/>
              <a:t>with</a:t>
            </a:r>
            <a:r>
              <a:rPr spc="140" dirty="0"/>
              <a:t> </a:t>
            </a:r>
            <a:r>
              <a:rPr spc="-9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288145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quickly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475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245" dirty="0"/>
              <a:t>a</a:t>
            </a:r>
            <a:r>
              <a:rPr spc="120" dirty="0"/>
              <a:t> </a:t>
            </a:r>
            <a:r>
              <a:rPr spc="-100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50" dirty="0"/>
              <a:t> </a:t>
            </a:r>
            <a:r>
              <a:rPr spc="-55" dirty="0"/>
              <a:t>Plotly</a:t>
            </a:r>
            <a:r>
              <a:rPr spc="130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55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compared: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support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vector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neighbors.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7525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Predictive</a:t>
            </a:r>
            <a:r>
              <a:rPr spc="114" dirty="0"/>
              <a:t> </a:t>
            </a:r>
            <a:r>
              <a:rPr spc="-130" dirty="0"/>
              <a:t>Analysis</a:t>
            </a:r>
            <a:r>
              <a:rPr spc="120" dirty="0"/>
              <a:t> </a:t>
            </a:r>
            <a:r>
              <a:rPr spc="-120" dirty="0"/>
              <a:t>(Classification)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160" y="3169920"/>
            <a:ext cx="2512314" cy="15217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420"/>
              </a:lnSpc>
              <a:spcBef>
                <a:spcPts val="36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preparation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standardization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32200" y="3606774"/>
            <a:ext cx="556526" cy="6479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6420" y="3169920"/>
            <a:ext cx="2514854" cy="15217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56759" y="3257867"/>
            <a:ext cx="2157095" cy="1283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065" marR="5080" algn="ctr">
              <a:lnSpc>
                <a:spcPct val="91700"/>
              </a:lnSpc>
              <a:spcBef>
                <a:spcPts val="320"/>
              </a:spcBef>
            </a:pP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model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combinations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hyperparameters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09459" y="3606774"/>
            <a:ext cx="556526" cy="6479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53680" y="3169920"/>
            <a:ext cx="2514854" cy="152171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271509" y="3565525"/>
            <a:ext cx="1684655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4820" marR="5080" indent="-452755">
              <a:lnSpc>
                <a:spcPts val="2420"/>
              </a:lnSpc>
              <a:spcBef>
                <a:spcPts val="36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Comparison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217150" cy="374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uses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6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itself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NASA;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fiver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after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Almost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100%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2015: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B1012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B1015;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became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passed.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147300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infrastructure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519" y="3517900"/>
            <a:ext cx="4038600" cy="2435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2300" y="3497579"/>
            <a:ext cx="4038600" cy="245618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18</a:t>
            </a:fld>
            <a:endParaRPr spc="7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685927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87%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over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94%.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9840" y="2961639"/>
            <a:ext cx="3675379" cy="26466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589" y="1952001"/>
            <a:ext cx="2542540" cy="310451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14617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Out</a:t>
            </a:r>
            <a:r>
              <a:rPr spc="-45" dirty="0"/>
              <a:t>l</a:t>
            </a:r>
            <a:r>
              <a:rPr spc="-20" dirty="0"/>
              <a:t>i</a:t>
            </a:r>
            <a:r>
              <a:rPr spc="-55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927" y="3870642"/>
            <a:ext cx="934720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verify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nowadays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CCAF5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40,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second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VAFB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4E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third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39A;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60267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14" dirty="0"/>
              <a:t> </a:t>
            </a:r>
            <a:r>
              <a:rPr spc="-160" dirty="0"/>
              <a:t>Launch</a:t>
            </a:r>
            <a:r>
              <a:rPr spc="150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84300"/>
            <a:ext cx="10576560" cy="23850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977" y="3959288"/>
            <a:ext cx="1008380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9,000kg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(about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school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bus)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excellent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12,000kg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7326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05" dirty="0"/>
              <a:t> </a:t>
            </a:r>
            <a:r>
              <a:rPr spc="-160" dirty="0"/>
              <a:t>Launch</a:t>
            </a:r>
            <a:r>
              <a:rPr spc="9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919" y="1361439"/>
            <a:ext cx="1067816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84997"/>
            <a:ext cx="5565140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biggest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GEO;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HE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;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SSO.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80%);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LFO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70%).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54228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20" dirty="0"/>
              <a:t> </a:t>
            </a:r>
            <a:r>
              <a:rPr spc="-210" dirty="0"/>
              <a:t>Rate</a:t>
            </a:r>
            <a:r>
              <a:rPr spc="125" dirty="0"/>
              <a:t> </a:t>
            </a:r>
            <a:r>
              <a:rPr spc="-180" dirty="0"/>
              <a:t>vs.</a:t>
            </a:r>
            <a:r>
              <a:rPr spc="125" dirty="0"/>
              <a:t> </a:t>
            </a:r>
            <a:r>
              <a:rPr spc="-10" dirty="0"/>
              <a:t>Orbit</a:t>
            </a:r>
            <a:r>
              <a:rPr spc="114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1869439"/>
            <a:ext cx="3543300" cy="2667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087379"/>
            <a:ext cx="9236075" cy="138684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due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frequency.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8242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20" dirty="0"/>
              <a:t> </a:t>
            </a:r>
            <a:r>
              <a:rPr spc="-10" dirty="0"/>
              <a:t>Orbit</a:t>
            </a:r>
            <a:r>
              <a:rPr spc="145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597660"/>
            <a:ext cx="10688320" cy="23799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3662731"/>
            <a:ext cx="9758680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GTO;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widest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few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GEO.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64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4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0" dirty="0"/>
              <a:t>Orbit</a:t>
            </a:r>
            <a:r>
              <a:rPr spc="140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442719"/>
            <a:ext cx="1068832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85975"/>
            <a:ext cx="5510530" cy="188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kept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2020;</a:t>
            </a:r>
            <a:endParaRPr sz="2200">
              <a:latin typeface="Microsoft Sans Serif"/>
              <a:cs typeface="Microsoft Sans Serif"/>
            </a:endParaRPr>
          </a:p>
          <a:p>
            <a:pPr marL="241300" marR="4495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adjusts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technology.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019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25" dirty="0"/>
              <a:t> </a:t>
            </a:r>
            <a:r>
              <a:rPr spc="-250" dirty="0"/>
              <a:t>Success</a:t>
            </a:r>
            <a:r>
              <a:rPr spc="140" dirty="0"/>
              <a:t> </a:t>
            </a:r>
            <a:r>
              <a:rPr spc="-150" dirty="0"/>
              <a:t>Yearly</a:t>
            </a:r>
            <a:r>
              <a:rPr spc="100" dirty="0"/>
              <a:t> </a:t>
            </a:r>
            <a:r>
              <a:rPr spc="-13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2070100"/>
            <a:ext cx="3543300" cy="2494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061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072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“launch_site”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894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10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  <a:r>
              <a:rPr spc="114" dirty="0"/>
              <a:t> </a:t>
            </a:r>
            <a:r>
              <a:rPr spc="-225" dirty="0"/>
              <a:t>Names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30603" y="2623185"/>
          <a:ext cx="1894205" cy="1854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KSC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LC-39A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VAFB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SLC-4E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846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34647"/>
            <a:ext cx="71697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five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samples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Cape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Canaveral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2618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30" dirty="0"/>
              <a:t> </a:t>
            </a:r>
            <a:r>
              <a:rPr spc="-130" dirty="0"/>
              <a:t>Site</a:t>
            </a:r>
            <a:r>
              <a:rPr spc="125" dirty="0"/>
              <a:t> </a:t>
            </a:r>
            <a:r>
              <a:rPr spc="-225" dirty="0"/>
              <a:t>Names</a:t>
            </a:r>
            <a:r>
              <a:rPr spc="130" dirty="0"/>
              <a:t> </a:t>
            </a:r>
            <a:r>
              <a:rPr spc="-95" dirty="0"/>
              <a:t>Begin</a:t>
            </a:r>
            <a:r>
              <a:rPr spc="105" dirty="0"/>
              <a:t> </a:t>
            </a:r>
            <a:r>
              <a:rPr dirty="0"/>
              <a:t>with</a:t>
            </a:r>
            <a:r>
              <a:rPr spc="140" dirty="0"/>
              <a:t> </a:t>
            </a:r>
            <a:r>
              <a:rPr spc="-240" dirty="0"/>
              <a:t>'CCA'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3663" y="2284095"/>
          <a:ext cx="10627356" cy="2997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/>
                <a:gridCol w="1062990"/>
                <a:gridCol w="1062990"/>
                <a:gridCol w="1062989"/>
                <a:gridCol w="1388744"/>
                <a:gridCol w="904875"/>
                <a:gridCol w="894715"/>
                <a:gridCol w="1062354"/>
                <a:gridCol w="902334"/>
                <a:gridCol w="1222375"/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UTC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oo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 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400" b="1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 </a:t>
                      </a:r>
                      <a:r>
                        <a:rPr sz="1400" b="1" spc="-3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Mass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k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Orbit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8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2010-06-04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18:45:00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Sp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Qualification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Unit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(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pa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hu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2010-12-08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15:43:00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2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emo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li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C1, two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CubeSats,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barrel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Brouere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cheese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NRO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(parachute)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2012-05-22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07:44:00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demo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flight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C2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525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2012-10-08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00:35:00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CRS-1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500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2013-03-01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15:10:00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CRS-2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677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attemp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124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8649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‘CRS’,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corresponds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88366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Total</a:t>
            </a:r>
            <a:r>
              <a:rPr spc="75" dirty="0"/>
              <a:t> </a:t>
            </a:r>
            <a:r>
              <a:rPr spc="-140" dirty="0"/>
              <a:t>Payload</a:t>
            </a:r>
            <a:r>
              <a:rPr spc="110" dirty="0"/>
              <a:t> </a:t>
            </a:r>
            <a:r>
              <a:rPr spc="-235" dirty="0"/>
              <a:t>Mass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2808604"/>
          <a:ext cx="1881505" cy="741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/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Total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111.268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907" y="1198452"/>
            <a:ext cx="9676765" cy="4078604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ts val="205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wrangling,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Prediction.</a:t>
            </a:r>
            <a:endParaRPr sz="18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valuable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18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launchings;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characteristics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drive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way,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8798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Executive</a:t>
            </a:r>
            <a:r>
              <a:rPr spc="95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7223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8767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kg.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87260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Average</a:t>
            </a:r>
            <a:r>
              <a:rPr spc="90" dirty="0"/>
              <a:t> </a:t>
            </a:r>
            <a:r>
              <a:rPr spc="-140" dirty="0"/>
              <a:t>Payload</a:t>
            </a:r>
            <a:r>
              <a:rPr spc="130" dirty="0"/>
              <a:t> </a:t>
            </a:r>
            <a:r>
              <a:rPr spc="-229" dirty="0"/>
              <a:t>Mass</a:t>
            </a:r>
            <a:r>
              <a:rPr spc="120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60" dirty="0"/>
              <a:t>F9</a:t>
            </a:r>
            <a:r>
              <a:rPr spc="130" dirty="0"/>
              <a:t> </a:t>
            </a:r>
            <a:r>
              <a:rPr spc="15" dirty="0"/>
              <a:t>v1.1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3051810"/>
          <a:ext cx="2043430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Avg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2.928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0540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pad: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2932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minimum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12/22/2015.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5545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First</a:t>
            </a:r>
            <a:r>
              <a:rPr spc="130" dirty="0"/>
              <a:t> </a:t>
            </a:r>
            <a:r>
              <a:rPr spc="-180" dirty="0"/>
              <a:t>Successful</a:t>
            </a:r>
            <a:r>
              <a:rPr spc="135" dirty="0"/>
              <a:t> </a:t>
            </a:r>
            <a:r>
              <a:rPr spc="-120" dirty="0"/>
              <a:t>Ground</a:t>
            </a:r>
            <a:r>
              <a:rPr spc="114" dirty="0"/>
              <a:t> </a:t>
            </a:r>
            <a:r>
              <a:rPr spc="-80" dirty="0"/>
              <a:t>Landing</a:t>
            </a:r>
            <a:r>
              <a:rPr spc="150" dirty="0"/>
              <a:t> </a:t>
            </a:r>
            <a:r>
              <a:rPr spc="-105" dirty="0"/>
              <a:t>Date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3051810"/>
          <a:ext cx="1980564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2015-12-22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9419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distinct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42671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</a:t>
            </a:r>
            <a:r>
              <a:rPr sz="2500" spc="85" dirty="0"/>
              <a:t> </a:t>
            </a:r>
            <a:r>
              <a:rPr sz="2500" spc="-55" dirty="0"/>
              <a:t>Drone</a:t>
            </a:r>
            <a:r>
              <a:rPr sz="2500" spc="85" dirty="0"/>
              <a:t> </a:t>
            </a:r>
            <a:r>
              <a:rPr sz="2500" spc="-95" dirty="0"/>
              <a:t>Ship</a:t>
            </a:r>
            <a:r>
              <a:rPr sz="2500" spc="110" dirty="0"/>
              <a:t> </a:t>
            </a:r>
            <a:r>
              <a:rPr sz="2500" spc="-55" dirty="0"/>
              <a:t>Landing</a:t>
            </a:r>
            <a:r>
              <a:rPr sz="2500" spc="95" dirty="0"/>
              <a:t> </a:t>
            </a:r>
            <a:r>
              <a:rPr sz="2500" spc="-5" dirty="0"/>
              <a:t>with</a:t>
            </a:r>
            <a:r>
              <a:rPr sz="2500" spc="110" dirty="0"/>
              <a:t> </a:t>
            </a:r>
            <a:r>
              <a:rPr sz="2500" spc="-105" dirty="0"/>
              <a:t>Payload</a:t>
            </a:r>
            <a:r>
              <a:rPr sz="2500" spc="105" dirty="0"/>
              <a:t> </a:t>
            </a:r>
            <a:r>
              <a:rPr sz="2500" spc="-65" dirty="0"/>
              <a:t>between</a:t>
            </a:r>
            <a:r>
              <a:rPr sz="2500" spc="90" dirty="0"/>
              <a:t> </a:t>
            </a:r>
            <a:r>
              <a:rPr sz="2500" spc="120" dirty="0"/>
              <a:t>4000</a:t>
            </a:r>
            <a:r>
              <a:rPr sz="2500" spc="65" dirty="0"/>
              <a:t> </a:t>
            </a:r>
            <a:r>
              <a:rPr sz="2500" spc="-80" dirty="0"/>
              <a:t>and</a:t>
            </a:r>
            <a:r>
              <a:rPr sz="2500" spc="110" dirty="0"/>
              <a:t> </a:t>
            </a:r>
            <a:r>
              <a:rPr sz="2500" spc="120" dirty="0"/>
              <a:t>6000</a:t>
            </a:r>
            <a:endParaRPr sz="25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7752" y="2825114"/>
          <a:ext cx="2215515" cy="1854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B1021.2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B1031.2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B1026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4065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80377"/>
            <a:ext cx="9784715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80" dirty="0"/>
              <a:t>Total</a:t>
            </a:r>
            <a:r>
              <a:rPr sz="3100" spc="110" dirty="0"/>
              <a:t> </a:t>
            </a:r>
            <a:r>
              <a:rPr sz="3100" spc="-95" dirty="0"/>
              <a:t>Number</a:t>
            </a:r>
            <a:r>
              <a:rPr sz="3100" spc="110" dirty="0"/>
              <a:t> </a:t>
            </a:r>
            <a:r>
              <a:rPr sz="3100" spc="-5" dirty="0"/>
              <a:t>of</a:t>
            </a:r>
            <a:r>
              <a:rPr sz="3100" spc="125" dirty="0"/>
              <a:t> </a:t>
            </a:r>
            <a:r>
              <a:rPr sz="3100" spc="-150" dirty="0"/>
              <a:t>Successful</a:t>
            </a:r>
            <a:r>
              <a:rPr sz="3100" spc="120" dirty="0"/>
              <a:t> </a:t>
            </a:r>
            <a:r>
              <a:rPr sz="3100" spc="-90" dirty="0"/>
              <a:t>and</a:t>
            </a:r>
            <a:r>
              <a:rPr sz="3100" spc="120" dirty="0"/>
              <a:t> </a:t>
            </a:r>
            <a:r>
              <a:rPr sz="3100" spc="-90" dirty="0"/>
              <a:t>Failure</a:t>
            </a:r>
            <a:r>
              <a:rPr sz="3100" spc="195" dirty="0"/>
              <a:t> </a:t>
            </a:r>
            <a:r>
              <a:rPr sz="3100" spc="-85" dirty="0"/>
              <a:t>Mission</a:t>
            </a:r>
            <a:r>
              <a:rPr sz="3100" spc="155" dirty="0"/>
              <a:t> </a:t>
            </a:r>
            <a:r>
              <a:rPr sz="3100" spc="-120" dirty="0"/>
              <a:t>Outcomes</a:t>
            </a:r>
            <a:endParaRPr sz="31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48905" y="2511551"/>
          <a:ext cx="5499099" cy="148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/>
                <a:gridCol w="187769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99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(payload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status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unclear)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(in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flight)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6985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167883"/>
            <a:ext cx="8665845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registered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38034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Boosters</a:t>
            </a:r>
            <a:r>
              <a:rPr spc="100" dirty="0"/>
              <a:t> </a:t>
            </a:r>
            <a:r>
              <a:rPr spc="-120" dirty="0"/>
              <a:t>Carried</a:t>
            </a:r>
            <a:r>
              <a:rPr spc="105" dirty="0"/>
              <a:t> </a:t>
            </a:r>
            <a:r>
              <a:rPr spc="-160" dirty="0"/>
              <a:t>Maximum</a:t>
            </a:r>
            <a:r>
              <a:rPr spc="145" dirty="0"/>
              <a:t> </a:t>
            </a:r>
            <a:r>
              <a:rPr spc="-140" dirty="0"/>
              <a:t>Payload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39062" y="2401951"/>
          <a:ext cx="205803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(...)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B1048.4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14266" y="2401951"/>
          <a:ext cx="207708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/>
              </a:tblGrid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B1056.4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B1058.3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B1060.2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B1060.3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18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5527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70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2015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75" dirty="0"/>
              <a:t>Records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2884297"/>
          <a:ext cx="3848100" cy="1112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/>
                <a:gridCol w="1924050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03-20: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8145"/>
            <a:ext cx="8698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view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alerts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“No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attempt”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must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taken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account.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10540"/>
            <a:ext cx="9923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80" dirty="0"/>
              <a:t>Rank</a:t>
            </a:r>
            <a:r>
              <a:rPr sz="2800" spc="100" dirty="0"/>
              <a:t> </a:t>
            </a:r>
            <a:r>
              <a:rPr sz="2800" spc="-60" dirty="0"/>
              <a:t>Landing</a:t>
            </a:r>
            <a:r>
              <a:rPr sz="2800" spc="110" dirty="0"/>
              <a:t> </a:t>
            </a:r>
            <a:r>
              <a:rPr sz="2800" spc="-110" dirty="0"/>
              <a:t>Outcomes</a:t>
            </a:r>
            <a:r>
              <a:rPr sz="2800" spc="130" dirty="0"/>
              <a:t> </a:t>
            </a:r>
            <a:r>
              <a:rPr sz="2800" spc="-95" dirty="0"/>
              <a:t>Between</a:t>
            </a:r>
            <a:r>
              <a:rPr sz="2800" spc="70" dirty="0"/>
              <a:t> </a:t>
            </a:r>
            <a:r>
              <a:rPr sz="2800" spc="110" dirty="0"/>
              <a:t>2010-06-04</a:t>
            </a:r>
            <a:r>
              <a:rPr sz="2800" spc="95" dirty="0"/>
              <a:t> </a:t>
            </a:r>
            <a:r>
              <a:rPr sz="2800" spc="-85" dirty="0"/>
              <a:t>and</a:t>
            </a:r>
            <a:r>
              <a:rPr sz="2800" spc="5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8195" y="2106167"/>
          <a:ext cx="5722620" cy="3337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/>
                <a:gridCol w="1861820"/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attempt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Controlled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(ground</a:t>
                      </a:r>
                      <a:r>
                        <a:rPr sz="18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pad)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(parachute)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Uncontrolled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Precluded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664834"/>
            <a:ext cx="8587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16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probably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roads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0346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90" dirty="0"/>
              <a:t> </a:t>
            </a:r>
            <a:r>
              <a:rPr spc="-125" dirty="0"/>
              <a:t>launch</a:t>
            </a:r>
            <a:r>
              <a:rPr spc="100" dirty="0"/>
              <a:t> </a:t>
            </a:r>
            <a:r>
              <a:rPr spc="-95" dirty="0"/>
              <a:t>sites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0120" y="1612900"/>
            <a:ext cx="6824980" cy="41071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788540"/>
            <a:ext cx="5980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584507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Green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ones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105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14" dirty="0"/>
              <a:t> </a:t>
            </a:r>
            <a:r>
              <a:rPr spc="-145" dirty="0"/>
              <a:t>Outcomes</a:t>
            </a:r>
            <a:r>
              <a:rPr spc="140" dirty="0"/>
              <a:t> </a:t>
            </a:r>
            <a:r>
              <a:rPr spc="-65" dirty="0"/>
              <a:t>by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584960" y="2156460"/>
            <a:ext cx="8422640" cy="3082290"/>
            <a:chOff x="1584960" y="2156460"/>
            <a:chExt cx="8422640" cy="30822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4400" y="2527300"/>
              <a:ext cx="7823200" cy="21513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8260" y="2156460"/>
              <a:ext cx="3981195" cy="30109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1300" y="2349500"/>
              <a:ext cx="3604259" cy="26339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4960" y="3324860"/>
              <a:ext cx="2500376" cy="19136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8000" y="3517900"/>
              <a:ext cx="2123440" cy="1536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39</a:t>
            </a:fld>
            <a:endParaRPr spc="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097" y="418782"/>
            <a:ext cx="24460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589" y="2504821"/>
            <a:ext cx="9918700" cy="22434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al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viab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ew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1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X.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Desirable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way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297170"/>
            <a:ext cx="954087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logistics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aspects,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being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road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inhabited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0297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Logistics</a:t>
            </a:r>
            <a:r>
              <a:rPr spc="130" dirty="0"/>
              <a:t> </a:t>
            </a:r>
            <a:r>
              <a:rPr spc="-110" dirty="0"/>
              <a:t>and</a:t>
            </a:r>
            <a:r>
              <a:rPr spc="100" dirty="0"/>
              <a:t> </a:t>
            </a:r>
            <a:r>
              <a:rPr spc="-155" dirty="0"/>
              <a:t>Safety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6659" y="1518919"/>
            <a:ext cx="4678680" cy="38201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20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5962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Successful</a:t>
            </a:r>
            <a:r>
              <a:rPr spc="120" dirty="0"/>
              <a:t> </a:t>
            </a:r>
            <a:r>
              <a:rPr spc="-175" dirty="0"/>
              <a:t>Launches</a:t>
            </a:r>
            <a:r>
              <a:rPr spc="125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5900" y="1442719"/>
            <a:ext cx="5773420" cy="39725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56121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6212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Lau</a:t>
            </a:r>
            <a:r>
              <a:rPr spc="-165" dirty="0"/>
              <a:t>nch</a:t>
            </a:r>
            <a:r>
              <a:rPr spc="135" dirty="0"/>
              <a:t> </a:t>
            </a:r>
            <a:r>
              <a:rPr spc="-520" dirty="0"/>
              <a:t>S</a:t>
            </a:r>
            <a:r>
              <a:rPr spc="-204" dirty="0"/>
              <a:t>uccess</a:t>
            </a:r>
            <a:r>
              <a:rPr spc="150" dirty="0"/>
              <a:t> </a:t>
            </a:r>
            <a:r>
              <a:rPr spc="-120" dirty="0"/>
              <a:t>Rati</a:t>
            </a:r>
            <a:r>
              <a:rPr spc="-145" dirty="0"/>
              <a:t>o</a:t>
            </a:r>
            <a:r>
              <a:rPr spc="110" dirty="0"/>
              <a:t> </a:t>
            </a:r>
            <a:r>
              <a:rPr spc="10" dirty="0"/>
              <a:t>for</a:t>
            </a:r>
            <a:r>
              <a:rPr spc="135" dirty="0"/>
              <a:t> </a:t>
            </a:r>
            <a:r>
              <a:rPr spc="-450" dirty="0"/>
              <a:t>KS</a:t>
            </a:r>
            <a:r>
              <a:rPr spc="-480" dirty="0"/>
              <a:t>C</a:t>
            </a:r>
            <a:r>
              <a:rPr spc="130" dirty="0"/>
              <a:t> </a:t>
            </a:r>
            <a:r>
              <a:rPr spc="-345" dirty="0"/>
              <a:t>LC</a:t>
            </a:r>
            <a:r>
              <a:rPr spc="5" dirty="0"/>
              <a:t>-</a:t>
            </a:r>
            <a:r>
              <a:rPr spc="65" dirty="0"/>
              <a:t>39A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8020" y="2047239"/>
            <a:ext cx="5775959" cy="2763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43</a:t>
            </a:fld>
            <a:endParaRPr spc="7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9687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6,000kg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FT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6860" y="1666239"/>
            <a:ext cx="6309360" cy="35255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8232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There’s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enough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risk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2739" y="1656079"/>
            <a:ext cx="6309360" cy="35458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98421"/>
            <a:ext cx="5086350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795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tested,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beside;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92929"/>
              </a:buClr>
              <a:buFont typeface="Arial MT"/>
              <a:buChar char="•"/>
            </a:pPr>
            <a:endParaRPr sz="23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Classifier,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87%.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32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Classification</a:t>
            </a:r>
            <a:r>
              <a:rPr spc="95" dirty="0"/>
              <a:t> </a:t>
            </a:r>
            <a:r>
              <a:rPr spc="-16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7880" y="1897379"/>
            <a:ext cx="3677920" cy="26492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47</a:t>
            </a:fld>
            <a:endParaRPr spc="7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972367"/>
            <a:ext cx="922020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big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ones.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87001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120" dirty="0"/>
              <a:t> </a:t>
            </a:r>
            <a:r>
              <a:rPr spc="-65" dirty="0"/>
              <a:t>Matrix</a:t>
            </a:r>
            <a:r>
              <a:rPr spc="120" dirty="0"/>
              <a:t> </a:t>
            </a:r>
            <a:r>
              <a:rPr spc="-5" dirty="0"/>
              <a:t>of</a:t>
            </a:r>
            <a:r>
              <a:rPr spc="125" dirty="0"/>
              <a:t> </a:t>
            </a:r>
            <a:r>
              <a:rPr spc="-105" dirty="0"/>
              <a:t>Decision</a:t>
            </a:r>
            <a:r>
              <a:rPr spc="130" dirty="0"/>
              <a:t> </a:t>
            </a:r>
            <a:r>
              <a:rPr spc="-195" dirty="0"/>
              <a:t>Tree</a:t>
            </a:r>
            <a:r>
              <a:rPr spc="80" dirty="0"/>
              <a:t> </a:t>
            </a:r>
            <a:r>
              <a:rPr spc="-125" dirty="0"/>
              <a:t>Classifier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1899920"/>
            <a:ext cx="3429000" cy="26492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48</a:t>
            </a:fld>
            <a:endParaRPr spc="7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90712"/>
            <a:ext cx="8661400" cy="375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analyzed,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refining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along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3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39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risky;</a:t>
            </a:r>
            <a:endParaRPr sz="2200">
              <a:latin typeface="Microsoft Sans Serif"/>
              <a:cs typeface="Microsoft Sans Serif"/>
            </a:endParaRPr>
          </a:p>
          <a:p>
            <a:pPr marL="241300" marR="9715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Although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successful,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seem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evolution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profits.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49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4079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8480" y="6394132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75091"/>
            <a:ext cx="8196580" cy="121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62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tests,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620"/>
              </a:lnSpc>
            </a:pPr>
            <a:r>
              <a:rPr sz="2000" spc="-5" dirty="0">
                <a:solidFill>
                  <a:srgbClr val="292929"/>
                </a:solidFill>
                <a:latin typeface="Courier New"/>
                <a:cs typeface="Courier New"/>
              </a:rPr>
              <a:t>np.random.see</a:t>
            </a:r>
            <a:r>
              <a:rPr sz="2000" dirty="0">
                <a:solidFill>
                  <a:srgbClr val="292929"/>
                </a:solidFill>
                <a:latin typeface="Courier New"/>
                <a:cs typeface="Courier New"/>
              </a:rPr>
              <a:t>d</a:t>
            </a:r>
            <a:r>
              <a:rPr sz="2000" spc="-540" dirty="0">
                <a:solidFill>
                  <a:srgbClr val="292929"/>
                </a:solidFill>
                <a:latin typeface="Courier New"/>
                <a:cs typeface="Courier New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ariable;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didn’t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took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50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92023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Append</a:t>
            </a:r>
            <a:r>
              <a:rPr spc="-40" dirty="0"/>
              <a:t>i</a:t>
            </a:r>
            <a:r>
              <a:rPr spc="-195" dirty="0"/>
              <a:t>x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18006"/>
            <a:ext cx="9896475" cy="44831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8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obtained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2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sources:</a:t>
            </a:r>
            <a:endParaRPr sz="19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8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(</a:t>
            </a:r>
            <a:r>
              <a:rPr sz="1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sz="18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endParaRPr sz="1800">
              <a:latin typeface="Microsoft Sans Serif"/>
              <a:cs typeface="Microsoft Sans Serif"/>
            </a:endParaRPr>
          </a:p>
          <a:p>
            <a:pPr marL="1155700" marR="1033144" lvl="2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WebScraping </a:t>
            </a:r>
            <a:r>
              <a:rPr sz="18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(https://en.wikipedia.org/wiki/List_of_Falcon/_9/_and_Falcon_Heavy_launches)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enriched</a:t>
            </a:r>
            <a:r>
              <a:rPr sz="19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9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creating</a:t>
            </a:r>
            <a:r>
              <a:rPr sz="19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based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on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endParaRPr sz="19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after</a:t>
            </a:r>
            <a:r>
              <a:rPr sz="19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summarizing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analyzing</a:t>
            </a:r>
            <a:r>
              <a:rPr sz="19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636966"/>
            <a:ext cx="9945370" cy="330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9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93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20000"/>
              </a:lnSpc>
              <a:spcBef>
                <a:spcPts val="139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until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step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normalized,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divided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sets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four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models,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being </a:t>
            </a:r>
            <a:r>
              <a:rPr sz="2200" spc="-5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each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combinations</a:t>
            </a:r>
            <a:r>
              <a:rPr sz="22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parameters.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1020000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)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4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3"/>
              </a:rPr>
              <a:t>https://en.wikipedia.org/wiki/List_of_Falcon/_9/_and_Falcon_Heavy_launches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),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technics.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0740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5" dirty="0"/>
              <a:t> </a:t>
            </a:r>
            <a:r>
              <a:rPr spc="-85" dirty="0"/>
              <a:t>Collection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816353"/>
            <a:ext cx="4432935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766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604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20" dirty="0"/>
              <a:t> </a:t>
            </a:r>
            <a:r>
              <a:rPr spc="-85" dirty="0"/>
              <a:t>Collection</a:t>
            </a:r>
            <a:r>
              <a:rPr spc="145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0" dirty="0"/>
              <a:t>SpaceX</a:t>
            </a:r>
            <a:r>
              <a:rPr spc="125" dirty="0"/>
              <a:t> </a:t>
            </a:r>
            <a:r>
              <a:rPr spc="-240" dirty="0"/>
              <a:t>API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0959" y="1785607"/>
            <a:ext cx="1917953" cy="107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9619" y="2900654"/>
              <a:ext cx="500633" cy="4219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0959" y="3357867"/>
              <a:ext cx="1917953" cy="107976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Filter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include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9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9619" y="4475454"/>
              <a:ext cx="500633" cy="4219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0959" y="4932680"/>
              <a:ext cx="1917953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Deal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Missing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2268</Words>
  <Application>Microsoft Office PowerPoint</Application>
  <PresentationFormat>Widescreen</PresentationFormat>
  <Paragraphs>396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 MT</vt:lpstr>
      <vt:lpstr>Calibri</vt:lpstr>
      <vt:lpstr>Courier New</vt:lpstr>
      <vt:lpstr>Microsoft Sans Serif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</vt:lpstr>
      <vt:lpstr>Launch Outcomes by Site</vt:lpstr>
      <vt:lpstr>Logistics and Safety</vt:lpstr>
      <vt:lpstr>PowerPoint Presentation</vt:lpstr>
      <vt:lpstr>Successful Launches by Site</vt:lpstr>
      <vt:lpstr>Launch Success Ratio for KSC LC-39A</vt:lpstr>
      <vt:lpstr>Payload vs. Launch Outcome</vt:lpstr>
      <vt:lpstr>Payload vs. Launch Outcome</vt:lpstr>
      <vt:lpstr>PowerPoint Presentation</vt:lpstr>
      <vt:lpstr>Classification Accuracy</vt:lpstr>
      <vt:lpstr>Confusion Matrix of Decision Tree Classifier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Monissa Mahesh</cp:lastModifiedBy>
  <cp:revision>2</cp:revision>
  <dcterms:created xsi:type="dcterms:W3CDTF">2023-02-23T18:03:47Z</dcterms:created>
  <dcterms:modified xsi:type="dcterms:W3CDTF">2023-02-23T18:24:25Z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2023-02-23T00:00:00Z</vt:filetime>
  </property>
</Properties>
</file>